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081FB-CDF0-4550-A6A9-2ECCDDAC781D}" type="datetimeFigureOut">
              <a:rPr lang="en-US" smtClean="0"/>
              <a:t>16-Nov-21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DE87C-15A9-4D1B-8062-9192CC9DFDF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081FB-CDF0-4550-A6A9-2ECCDDAC781D}" type="datetimeFigureOut">
              <a:rPr lang="en-US" smtClean="0"/>
              <a:t>16-Nov-21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DE87C-15A9-4D1B-8062-9192CC9DFD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081FB-CDF0-4550-A6A9-2ECCDDAC781D}" type="datetimeFigureOut">
              <a:rPr lang="en-US" smtClean="0"/>
              <a:t>16-Nov-21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DE87C-15A9-4D1B-8062-9192CC9DFD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081FB-CDF0-4550-A6A9-2ECCDDAC781D}" type="datetimeFigureOut">
              <a:rPr lang="en-US" smtClean="0"/>
              <a:t>16-Nov-21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DE87C-15A9-4D1B-8062-9192CC9DFD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081FB-CDF0-4550-A6A9-2ECCDDAC781D}" type="datetimeFigureOut">
              <a:rPr lang="en-US" smtClean="0"/>
              <a:t>16-Nov-21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061DE87C-15A9-4D1B-8062-9192CC9DFDF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081FB-CDF0-4550-A6A9-2ECCDDAC781D}" type="datetimeFigureOut">
              <a:rPr lang="en-US" smtClean="0"/>
              <a:t>16-Nov-21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DE87C-15A9-4D1B-8062-9192CC9DFD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081FB-CDF0-4550-A6A9-2ECCDDAC781D}" type="datetimeFigureOut">
              <a:rPr lang="en-US" smtClean="0"/>
              <a:t>16-Nov-21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DE87C-15A9-4D1B-8062-9192CC9DFD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081FB-CDF0-4550-A6A9-2ECCDDAC781D}" type="datetimeFigureOut">
              <a:rPr lang="en-US" smtClean="0"/>
              <a:t>16-Nov-21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DE87C-15A9-4D1B-8062-9192CC9DFD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081FB-CDF0-4550-A6A9-2ECCDDAC781D}" type="datetimeFigureOut">
              <a:rPr lang="en-US" smtClean="0"/>
              <a:t>16-Nov-21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DE87C-15A9-4D1B-8062-9192CC9DFD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081FB-CDF0-4550-A6A9-2ECCDDAC781D}" type="datetimeFigureOut">
              <a:rPr lang="en-US" smtClean="0"/>
              <a:t>16-Nov-21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DE87C-15A9-4D1B-8062-9192CC9DFD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081FB-CDF0-4550-A6A9-2ECCDDAC781D}" type="datetimeFigureOut">
              <a:rPr lang="en-US" smtClean="0"/>
              <a:t>16-Nov-21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DE87C-15A9-4D1B-8062-9192CC9DFD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F3081FB-CDF0-4550-A6A9-2ECCDDAC781D}" type="datetimeFigureOut">
              <a:rPr lang="en-US" smtClean="0"/>
              <a:t>16-Nov-21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61DE87C-15A9-4D1B-8062-9192CC9DFDF3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1"/>
            <a:ext cx="7772400" cy="207645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SUCCUSSION IN DECIMAL SCALE</a:t>
            </a:r>
            <a:r>
              <a:rPr lang="en-IN" dirty="0" smtClean="0"/>
              <a:t/>
            </a:r>
            <a:br>
              <a:rPr lang="en-IN" dirty="0" smtClean="0"/>
            </a:br>
            <a:r>
              <a:rPr lang="en-US" b="1" dirty="0" smtClean="0">
                <a:solidFill>
                  <a:srgbClr val="FF0000"/>
                </a:solidFill>
              </a:rPr>
              <a:t>PREPARATION OF ARNICA MONTANA 2X</a:t>
            </a:r>
            <a:r>
              <a:rPr lang="en-IN" dirty="0" smtClean="0">
                <a:solidFill>
                  <a:srgbClr val="FF0000"/>
                </a:solidFill>
              </a:rPr>
              <a:t/>
            </a:r>
            <a:br>
              <a:rPr lang="en-IN" dirty="0" smtClean="0">
                <a:solidFill>
                  <a:srgbClr val="FF0000"/>
                </a:solidFill>
              </a:rPr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Prepared BY</a:t>
            </a:r>
          </a:p>
          <a:p>
            <a:r>
              <a:rPr lang="en-US" dirty="0" err="1" smtClean="0"/>
              <a:t>Dr.SREEJA.S</a:t>
            </a:r>
            <a:endParaRPr lang="en-US" dirty="0" smtClean="0"/>
          </a:p>
          <a:p>
            <a:r>
              <a:rPr lang="en-US" dirty="0" err="1" smtClean="0"/>
              <a:t>H.o.D</a:t>
            </a:r>
            <a:r>
              <a:rPr lang="en-US" dirty="0" smtClean="0"/>
              <a:t>, Dept of PHARMACY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5F7FD87-6A61-4CA3-B5AA-B02D61321E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1026" name="Picture 2" descr="Image result for succussion in homeopathy">
            <a:extLst>
              <a:ext uri="{FF2B5EF4-FFF2-40B4-BE49-F238E27FC236}">
                <a16:creationId xmlns:a16="http://schemas.microsoft.com/office/drawing/2014/main" xmlns="" id="{E73D3ACF-9B37-4437-B88E-020CBD37BE3E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851661" y="1911096"/>
            <a:ext cx="5623559" cy="4361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5131287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AIM</a:t>
            </a:r>
            <a:endParaRPr lang="en-IN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To prepare 10ml of Arnica Montana 2X</a:t>
            </a:r>
            <a:endParaRPr lang="en-IN" dirty="0" smtClean="0"/>
          </a:p>
          <a:p>
            <a:pPr marL="0" indent="0">
              <a:buNone/>
            </a:pPr>
            <a:r>
              <a:rPr lang="en-US" dirty="0" smtClean="0"/>
              <a:t> </a:t>
            </a:r>
            <a:endParaRPr lang="en-IN" dirty="0" smtClean="0"/>
          </a:p>
          <a:p>
            <a:r>
              <a:rPr lang="en-US" b="1" dirty="0" smtClean="0">
                <a:solidFill>
                  <a:srgbClr val="FF0000"/>
                </a:solidFill>
              </a:rPr>
              <a:t>MATERIALS REQUIRED</a:t>
            </a:r>
            <a:endParaRPr lang="en-IN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Arnica Montana mother tincture </a:t>
            </a:r>
            <a:endParaRPr lang="en-IN" dirty="0" smtClean="0"/>
          </a:p>
          <a:p>
            <a:r>
              <a:rPr lang="en-US" dirty="0" smtClean="0"/>
              <a:t> Alcohol</a:t>
            </a:r>
            <a:endParaRPr lang="en-IN" dirty="0" smtClean="0"/>
          </a:p>
          <a:p>
            <a:r>
              <a:rPr lang="en-US" dirty="0" smtClean="0"/>
              <a:t> Distilled water</a:t>
            </a:r>
            <a:endParaRPr lang="en-IN" dirty="0" smtClean="0"/>
          </a:p>
          <a:p>
            <a:r>
              <a:rPr lang="en-US" dirty="0" smtClean="0"/>
              <a:t> A fresh new glass phial 30ml capacity with a tight fitting cork </a:t>
            </a:r>
            <a:endParaRPr lang="en-IN" dirty="0" smtClean="0"/>
          </a:p>
          <a:p>
            <a:r>
              <a:rPr lang="en-US" dirty="0" smtClean="0"/>
              <a:t>Measuring cylinder </a:t>
            </a:r>
            <a:endParaRPr lang="en-IN" dirty="0" smtClean="0"/>
          </a:p>
          <a:p>
            <a:r>
              <a:rPr lang="en-US" dirty="0" smtClean="0"/>
              <a:t>Materials for </a:t>
            </a:r>
            <a:r>
              <a:rPr lang="en-US" dirty="0" err="1" smtClean="0"/>
              <a:t>labelling</a:t>
            </a:r>
            <a:r>
              <a:rPr lang="en-US" dirty="0" smtClean="0"/>
              <a:t>.</a:t>
            </a:r>
            <a:endParaRPr lang="en-IN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C7B92F1-809B-41C2-9B5C-925A40807C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/>
              <a:t>PRINCIPLE</a:t>
            </a:r>
            <a:r>
              <a:rPr lang="en-IN" dirty="0"/>
              <a:t/>
            </a:r>
            <a:br>
              <a:rPr lang="en-IN" dirty="0"/>
            </a:br>
            <a:endParaRPr lang="en-IN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2C74D2E-C282-4283-B1BC-89C626F977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118587"/>
            <a:ext cx="7886700" cy="5374289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The drug strength of Arnica Montana mother tincture is 1/10 </a:t>
            </a:r>
          </a:p>
          <a:p>
            <a:r>
              <a:rPr lang="en-US" dirty="0"/>
              <a:t> The drug strength of the first potency of the decimal scale is also 1/10. </a:t>
            </a:r>
          </a:p>
          <a:p>
            <a:r>
              <a:rPr lang="en-US" dirty="0"/>
              <a:t>So the mother tincture itself is the first potency of decimal scale </a:t>
            </a:r>
            <a:r>
              <a:rPr lang="en-US" dirty="0" err="1"/>
              <a:t>ie</a:t>
            </a:r>
            <a:r>
              <a:rPr lang="en-US" dirty="0"/>
              <a:t>, 1X so we need not have to prepare Arnica Montana 1X. </a:t>
            </a:r>
          </a:p>
          <a:p>
            <a:r>
              <a:rPr lang="en-US" dirty="0"/>
              <a:t>To prepare Arnica Montana 2X, 1 part of Arnica Montana mother tincture is mixed with 6 part of alcohol and 3 part of distilled water.</a:t>
            </a:r>
          </a:p>
          <a:p>
            <a:r>
              <a:rPr lang="en-US" dirty="0"/>
              <a:t>Thereafter 10 powerful downward strokes are given.</a:t>
            </a:r>
          </a:p>
          <a:p>
            <a:r>
              <a:rPr lang="en-US" dirty="0"/>
              <a:t> This process is done as per the directions given in the </a:t>
            </a:r>
            <a:r>
              <a:rPr lang="en-US" dirty="0">
                <a:solidFill>
                  <a:srgbClr val="FF0000"/>
                </a:solidFill>
              </a:rPr>
              <a:t>Volume I of HPI under the monograph of the drug Arnica Montana. </a:t>
            </a:r>
            <a:endParaRPr lang="en-IN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242985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A156408-FE36-4661-939D-EE7035B2C0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PROCEDURE</a:t>
            </a:r>
            <a:endParaRPr lang="en-IN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1ED2E3D-8689-41C9-8BDF-096E8930E9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260629"/>
            <a:ext cx="7886700" cy="491633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IN" dirty="0"/>
          </a:p>
          <a:p>
            <a:r>
              <a:rPr lang="en-US" dirty="0"/>
              <a:t>Take a clean glass phial with a tight fitting cork.</a:t>
            </a:r>
          </a:p>
          <a:p>
            <a:r>
              <a:rPr lang="en-US" dirty="0"/>
              <a:t> Remove the cork and label it as Arnica Montana 2X. </a:t>
            </a:r>
          </a:p>
          <a:p>
            <a:r>
              <a:rPr lang="en-US" dirty="0"/>
              <a:t>Take 1ml of Arnica Montana mother tincture using a measuring cylinder and pour into the phial. </a:t>
            </a:r>
          </a:p>
          <a:p>
            <a:r>
              <a:rPr lang="en-US" dirty="0"/>
              <a:t>Then take 6 ml of alcohol and 3ml of distilled water using measuring cylinder and add to the Arnica Montana mother tincture. </a:t>
            </a:r>
          </a:p>
          <a:p>
            <a:r>
              <a:rPr lang="en-US" dirty="0"/>
              <a:t>Close the phial using the cork and then give 10 powerful downward strokes.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7620786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113AA29-B3FC-4147-ADBF-9D305BF4CB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6431"/>
            <a:ext cx="7886700" cy="6604986"/>
          </a:xfrm>
        </p:spPr>
        <p:txBody>
          <a:bodyPr>
            <a:normAutofit/>
          </a:bodyPr>
          <a:lstStyle/>
          <a:p>
            <a:r>
              <a:rPr lang="en-US" dirty="0"/>
              <a:t>For the purpose the phial is held in the right hand with the thumb over the cork and little finger below the bottle.</a:t>
            </a:r>
          </a:p>
          <a:p>
            <a:r>
              <a:rPr lang="en-US" dirty="0"/>
              <a:t> The left hand is kept at the level of left iliac crest. </a:t>
            </a:r>
          </a:p>
          <a:p>
            <a:r>
              <a:rPr lang="en-US" dirty="0"/>
              <a:t>During the </a:t>
            </a:r>
            <a:r>
              <a:rPr lang="en-US" dirty="0" err="1"/>
              <a:t>succussion</a:t>
            </a:r>
            <a:r>
              <a:rPr lang="en-US" dirty="0"/>
              <a:t> the right hand must go above the right shoulder and not above the level of upper pinna. </a:t>
            </a:r>
          </a:p>
          <a:p>
            <a:r>
              <a:rPr lang="en-US" dirty="0"/>
              <a:t>The downward strokes are given to the palmar aspect of the left hand. </a:t>
            </a:r>
            <a:endParaRPr lang="en-IN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2623569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Each </a:t>
            </a:r>
            <a:r>
              <a:rPr lang="en-US" dirty="0" err="1" smtClean="0"/>
              <a:t>succussion</a:t>
            </a:r>
            <a:r>
              <a:rPr lang="en-US" dirty="0" smtClean="0"/>
              <a:t> should be powerful, successive ,of uniform strength and from uniform distance and should end in a jerk</a:t>
            </a:r>
          </a:p>
          <a:p>
            <a:r>
              <a:rPr lang="en-US" dirty="0" smtClean="0"/>
              <a:t>After giving 10 </a:t>
            </a:r>
            <a:r>
              <a:rPr lang="en-US" dirty="0" err="1" smtClean="0"/>
              <a:t>succussions</a:t>
            </a:r>
            <a:r>
              <a:rPr lang="en-US" dirty="0" smtClean="0"/>
              <a:t> the phial is corked tightly and </a:t>
            </a:r>
            <a:r>
              <a:rPr lang="en-US" dirty="0" err="1" smtClean="0"/>
              <a:t>labelled</a:t>
            </a:r>
            <a:r>
              <a:rPr lang="en-US" dirty="0" smtClean="0"/>
              <a:t> as Arnica Montana 2X. </a:t>
            </a:r>
          </a:p>
          <a:p>
            <a:r>
              <a:rPr lang="en-US" dirty="0" smtClean="0"/>
              <a:t>Then the medicine is kept in a cool hygienic place for the preparation of further </a:t>
            </a:r>
            <a:r>
              <a:rPr lang="en-US" dirty="0" smtClean="0"/>
              <a:t>potencies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71F057B-758F-414F-942D-ABB4376A46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/>
              <a:t>CALCULATION</a:t>
            </a:r>
            <a:r>
              <a:rPr lang="en-IN" dirty="0"/>
              <a:t/>
            </a:r>
            <a:br>
              <a:rPr lang="en-IN" dirty="0"/>
            </a:b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09244C3-42FE-444A-8D8B-2C6B580F0A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To prepare 10ml of Arnica Montana 2X, </a:t>
            </a:r>
            <a:endParaRPr lang="en-IN" dirty="0"/>
          </a:p>
          <a:p>
            <a:r>
              <a:rPr lang="en-US" dirty="0"/>
              <a:t>Amount of Arnica Montana mother tincture to be taken = 1 ml.</a:t>
            </a:r>
            <a:endParaRPr lang="en-IN" dirty="0"/>
          </a:p>
          <a:p>
            <a:pPr lvl="0"/>
            <a:r>
              <a:rPr lang="en-US" dirty="0"/>
              <a:t>Amount of alcohol to be taken = 6ml</a:t>
            </a:r>
            <a:endParaRPr lang="en-IN" dirty="0"/>
          </a:p>
          <a:p>
            <a:pPr lvl="0"/>
            <a:r>
              <a:rPr lang="en-US" dirty="0"/>
              <a:t>Amount of distilled water to be taken = 3ml</a:t>
            </a:r>
            <a:endParaRPr lang="en-IN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25533107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1495F79-1930-4DD8-B006-EF96B5D68D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3786" y="849758"/>
            <a:ext cx="7886700" cy="1325563"/>
          </a:xfrm>
        </p:spPr>
        <p:txBody>
          <a:bodyPr/>
          <a:lstStyle/>
          <a:p>
            <a:pPr algn="ctr"/>
            <a:r>
              <a:rPr lang="en-US" b="1" dirty="0"/>
              <a:t>LABEL</a:t>
            </a:r>
            <a:endParaRPr lang="en-IN" b="1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xmlns="" id="{3259134B-13BD-4978-A088-8D1137392DD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944551290"/>
              </p:ext>
            </p:extLst>
          </p:nvPr>
        </p:nvGraphicFramePr>
        <p:xfrm>
          <a:off x="2291715" y="2175320"/>
          <a:ext cx="5312009" cy="418890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312009">
                  <a:extLst>
                    <a:ext uri="{9D8B030D-6E8A-4147-A177-3AD203B41FA5}">
                      <a16:colId xmlns:a16="http://schemas.microsoft.com/office/drawing/2014/main" xmlns="" val="68407273"/>
                    </a:ext>
                  </a:extLst>
                </a:gridCol>
              </a:tblGrid>
              <a:tr h="4188905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14350" algn="l"/>
                        </a:tabLst>
                      </a:pPr>
                      <a:r>
                        <a:rPr lang="en-US" sz="2400" dirty="0">
                          <a:effectLst/>
                        </a:rPr>
                        <a:t>HOMOEOPATHIC MEDICINE</a:t>
                      </a:r>
                      <a:endParaRPr lang="en-IN" sz="2400" dirty="0">
                        <a:effectLst/>
                      </a:endParaRPr>
                    </a:p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14350" algn="l"/>
                        </a:tabLst>
                      </a:pPr>
                      <a:r>
                        <a:rPr lang="en-US" sz="2400" dirty="0">
                          <a:effectLst/>
                        </a:rPr>
                        <a:t>ARNICA MONTANA 2X (10ml)</a:t>
                      </a:r>
                      <a:endParaRPr lang="en-IN" sz="2400" dirty="0">
                        <a:effectLst/>
                      </a:endParaRP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14350" algn="l"/>
                        </a:tabLst>
                      </a:pPr>
                      <a:r>
                        <a:rPr lang="en-US" sz="2400" dirty="0">
                          <a:effectLst/>
                        </a:rPr>
                        <a:t>Name and address of manufacturer</a:t>
                      </a:r>
                      <a:endParaRPr lang="en-IN" sz="2400" dirty="0">
                        <a:effectLst/>
                      </a:endParaRP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14350" algn="l"/>
                        </a:tabLst>
                      </a:pPr>
                      <a:r>
                        <a:rPr lang="en-US" sz="2400" dirty="0">
                          <a:effectLst/>
                        </a:rPr>
                        <a:t>Batch No:</a:t>
                      </a:r>
                      <a:endParaRPr lang="en-IN" sz="2400" dirty="0">
                        <a:effectLst/>
                      </a:endParaRP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14350" algn="l"/>
                        </a:tabLst>
                      </a:pPr>
                      <a:r>
                        <a:rPr lang="en-US" sz="2400" dirty="0">
                          <a:effectLst/>
                        </a:rPr>
                        <a:t>Mfg. </a:t>
                      </a:r>
                      <a:r>
                        <a:rPr lang="en-US" sz="2400" dirty="0" err="1">
                          <a:effectLst/>
                        </a:rPr>
                        <a:t>Lic</a:t>
                      </a:r>
                      <a:r>
                        <a:rPr lang="en-US" sz="2400" dirty="0">
                          <a:effectLst/>
                        </a:rPr>
                        <a:t> No:</a:t>
                      </a:r>
                      <a:endParaRPr lang="en-IN" sz="2400" dirty="0">
                        <a:effectLst/>
                      </a:endParaRP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14350" algn="l"/>
                        </a:tabLst>
                      </a:pPr>
                      <a:r>
                        <a:rPr lang="en-US" sz="2400" dirty="0">
                          <a:effectLst/>
                        </a:rPr>
                        <a:t>Date of Manufacture:</a:t>
                      </a:r>
                      <a:endParaRPr lang="en-IN" sz="2400" dirty="0">
                        <a:effectLst/>
                      </a:endParaRP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14350" algn="l"/>
                        </a:tabLst>
                      </a:pPr>
                      <a:r>
                        <a:rPr lang="en-US" sz="2400" dirty="0">
                          <a:effectLst/>
                        </a:rPr>
                        <a:t>Alcohol content:</a:t>
                      </a:r>
                      <a:endParaRPr lang="en-IN" sz="2400" dirty="0">
                        <a:effectLst/>
                      </a:endParaRP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514350" algn="l"/>
                        </a:tabLst>
                      </a:pPr>
                      <a:r>
                        <a:rPr lang="en-US" sz="2400" dirty="0">
                          <a:effectLst/>
                        </a:rPr>
                        <a:t>Date of expiry:</a:t>
                      </a:r>
                      <a:endParaRPr lang="en-IN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xmlns="" val="115114636"/>
                  </a:ext>
                </a:extLst>
              </a:tr>
            </a:tbl>
          </a:graphicData>
        </a:graphic>
      </p:graphicFrame>
      <p:sp>
        <p:nvSpPr>
          <p:cNvPr id="5" name="Rectangle 1">
            <a:extLst>
              <a:ext uri="{FF2B5EF4-FFF2-40B4-BE49-F238E27FC236}">
                <a16:creationId xmlns:a16="http://schemas.microsoft.com/office/drawing/2014/main" xmlns="" id="{05B09802-CD75-4123-B962-776962CA9D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63786"/>
            <a:ext cx="1065064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14350" algn="l"/>
              </a:tabLst>
            </a:pP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LABEL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14350" algn="l"/>
              </a:tabLst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806139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Image result for succussion ">
            <a:extLst>
              <a:ext uri="{FF2B5EF4-FFF2-40B4-BE49-F238E27FC236}">
                <a16:creationId xmlns:a16="http://schemas.microsoft.com/office/drawing/2014/main" xmlns="" id="{D8008E5D-B37B-46B0-8AB4-F8397A1C35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38182" y="346231"/>
            <a:ext cx="5985769" cy="6027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58056463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12</TotalTime>
  <Words>407</Words>
  <Application>Microsoft Office PowerPoint</Application>
  <PresentationFormat>On-screen Show (4:3)</PresentationFormat>
  <Paragraphs>50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Apex</vt:lpstr>
      <vt:lpstr> SUCCUSSION IN DECIMAL SCALE PREPARATION OF ARNICA MONTANA 2X </vt:lpstr>
      <vt:lpstr>Slide 2</vt:lpstr>
      <vt:lpstr>PRINCIPLE </vt:lpstr>
      <vt:lpstr>PROCEDURE</vt:lpstr>
      <vt:lpstr>Slide 5</vt:lpstr>
      <vt:lpstr>Slide 6</vt:lpstr>
      <vt:lpstr>CALCULATION </vt:lpstr>
      <vt:lpstr>LABEL</vt:lpstr>
      <vt:lpstr>Slide 9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SUCCUSSION IN DECIMAL SCALE PREPARATION OF ARNICA MONTANA 2X </dc:title>
  <dc:creator>Windows</dc:creator>
  <cp:lastModifiedBy>Windows</cp:lastModifiedBy>
  <cp:revision>2</cp:revision>
  <dcterms:created xsi:type="dcterms:W3CDTF">2021-11-16T07:08:40Z</dcterms:created>
  <dcterms:modified xsi:type="dcterms:W3CDTF">2021-11-16T07:21:02Z</dcterms:modified>
</cp:coreProperties>
</file>